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  <p:sldId id="270" r:id="rId7"/>
    <p:sldId id="271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60" r:id="rId16"/>
    <p:sldId id="261" r:id="rId17"/>
    <p:sldId id="274" r:id="rId18"/>
    <p:sldId id="273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06D57-7F03-43FE-A33C-8D940BF735C4}" type="datetimeFigureOut">
              <a:rPr lang="es-UY" smtClean="0"/>
              <a:pPr/>
              <a:t>5/9/2022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7CA62-B36B-4EFC-83F7-E47869E2910E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Echinoidea" TargetMode="External"/><Relationship Id="rId3" Type="http://schemas.openxmlformats.org/officeDocument/2006/relationships/hyperlink" Target="https://es.wikipedia.org/wiki/Zea_mays" TargetMode="External"/><Relationship Id="rId7" Type="http://schemas.openxmlformats.org/officeDocument/2006/relationships/hyperlink" Target="https://es.wikipedia.org/wiki/Humano" TargetMode="External"/><Relationship Id="rId2" Type="http://schemas.openxmlformats.org/officeDocument/2006/relationships/hyperlink" Target="https://es.wikipedia.org/wiki/Phi-X1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Rata" TargetMode="External"/><Relationship Id="rId11" Type="http://schemas.openxmlformats.org/officeDocument/2006/relationships/hyperlink" Target="https://es.wikipedia.org/wiki/Escherichia_coli" TargetMode="External"/><Relationship Id="rId5" Type="http://schemas.openxmlformats.org/officeDocument/2006/relationships/hyperlink" Target="https://es.wikipedia.org/wiki/Pollo" TargetMode="External"/><Relationship Id="rId10" Type="http://schemas.openxmlformats.org/officeDocument/2006/relationships/hyperlink" Target="https://es.wikipedia.org/wiki/Levadura" TargetMode="External"/><Relationship Id="rId4" Type="http://schemas.openxmlformats.org/officeDocument/2006/relationships/hyperlink" Target="https://es.wikipedia.org/wiki/Pulpo" TargetMode="External"/><Relationship Id="rId9" Type="http://schemas.openxmlformats.org/officeDocument/2006/relationships/hyperlink" Target="https://es.wikipedia.org/wiki/Trig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656183"/>
          </a:xfrm>
        </p:spPr>
        <p:txBody>
          <a:bodyPr/>
          <a:lstStyle/>
          <a:p>
            <a:r>
              <a:rPr lang="es-UY" b="1" dirty="0" smtClean="0">
                <a:solidFill>
                  <a:srgbClr val="FF0000"/>
                </a:solidFill>
              </a:rPr>
              <a:t>Evolución del Contenido en </a:t>
            </a:r>
            <a:r>
              <a:rPr lang="es-UY" b="1" err="1" smtClean="0">
                <a:solidFill>
                  <a:srgbClr val="FF0000"/>
                </a:solidFill>
              </a:rPr>
              <a:t>GC</a:t>
            </a:r>
            <a:r>
              <a:rPr lang="es-UY" b="1" smtClean="0">
                <a:solidFill>
                  <a:srgbClr val="FF0000"/>
                </a:solidFill>
              </a:rPr>
              <a:t> en procariotas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UY" sz="2400" b="1" dirty="0" smtClean="0">
                <a:solidFill>
                  <a:schemeClr val="tx2"/>
                </a:solidFill>
              </a:rPr>
              <a:t>Héctor </a:t>
            </a:r>
            <a:r>
              <a:rPr lang="es-UY" sz="2400" b="1" dirty="0" err="1" smtClean="0">
                <a:solidFill>
                  <a:schemeClr val="tx2"/>
                </a:solidFill>
              </a:rPr>
              <a:t>Musto</a:t>
            </a:r>
            <a:endParaRPr lang="es-UY" sz="2400" b="1" dirty="0" smtClean="0">
              <a:solidFill>
                <a:schemeClr val="tx2"/>
              </a:solidFill>
            </a:endParaRPr>
          </a:p>
          <a:p>
            <a:pPr algn="r"/>
            <a:r>
              <a:rPr lang="es-UY" sz="2400" b="1" dirty="0" smtClean="0">
                <a:solidFill>
                  <a:schemeClr val="tx2"/>
                </a:solidFill>
              </a:rPr>
              <a:t>Laboratorio de Genómica Evolutiva</a:t>
            </a:r>
          </a:p>
          <a:p>
            <a:pPr algn="r"/>
            <a:r>
              <a:rPr lang="es-UY" sz="2400" b="1" dirty="0" smtClean="0">
                <a:solidFill>
                  <a:schemeClr val="tx2"/>
                </a:solidFill>
              </a:rPr>
              <a:t>Facultad de Ciencias</a:t>
            </a:r>
            <a:endParaRPr lang="es-UY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es-UY" b="1" dirty="0" smtClean="0">
                <a:solidFill>
                  <a:srgbClr val="C00000"/>
                </a:solidFill>
              </a:rPr>
              <a:t>Monitoreo de la </a:t>
            </a:r>
            <a:br>
              <a:rPr lang="es-UY" b="1" dirty="0" smtClean="0">
                <a:solidFill>
                  <a:srgbClr val="C00000"/>
                </a:solidFill>
              </a:rPr>
            </a:br>
            <a:r>
              <a:rPr lang="es-UY" b="1" dirty="0" smtClean="0">
                <a:solidFill>
                  <a:srgbClr val="C00000"/>
                </a:solidFill>
              </a:rPr>
              <a:t>Desnaturalización/</a:t>
            </a:r>
            <a:r>
              <a:rPr lang="es-UY" b="1" dirty="0" err="1" smtClean="0">
                <a:solidFill>
                  <a:srgbClr val="C00000"/>
                </a:solidFill>
              </a:rPr>
              <a:t>Renaturalización</a:t>
            </a:r>
            <a:r>
              <a:rPr lang="es-UY" b="1" dirty="0" smtClean="0">
                <a:solidFill>
                  <a:schemeClr val="tx2"/>
                </a:solidFill>
              </a:rPr>
              <a:t/>
            </a:r>
            <a:br>
              <a:rPr lang="es-UY" b="1" dirty="0" smtClean="0">
                <a:solidFill>
                  <a:schemeClr val="tx2"/>
                </a:solidFill>
              </a:rPr>
            </a:br>
            <a:r>
              <a:rPr lang="es-UY" b="1" dirty="0" smtClean="0">
                <a:solidFill>
                  <a:schemeClr val="hlink"/>
                </a:solidFill>
              </a:rPr>
              <a:t>“</a:t>
            </a:r>
            <a:r>
              <a:rPr lang="es-UY" b="1" dirty="0" err="1" smtClean="0">
                <a:solidFill>
                  <a:schemeClr val="hlink"/>
                </a:solidFill>
              </a:rPr>
              <a:t>Absorbancia</a:t>
            </a:r>
            <a:r>
              <a:rPr lang="es-UY" b="1" dirty="0" smtClean="0">
                <a:solidFill>
                  <a:schemeClr val="hlink"/>
                </a:solidFill>
              </a:rPr>
              <a:t>”</a:t>
            </a:r>
            <a:r>
              <a:rPr lang="es-ES" b="1" dirty="0" smtClean="0">
                <a:solidFill>
                  <a:schemeClr val="hlink"/>
                </a:solidFill>
              </a:rPr>
              <a:t/>
            </a:r>
            <a:br>
              <a:rPr lang="es-ES" b="1" dirty="0" smtClean="0">
                <a:solidFill>
                  <a:schemeClr val="hlink"/>
                </a:solidFill>
              </a:rPr>
            </a:b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 smtClean="0"/>
          </a:p>
          <a:p>
            <a:endParaRPr lang="es-UY" dirty="0"/>
          </a:p>
        </p:txBody>
      </p:sp>
      <p:pic>
        <p:nvPicPr>
          <p:cNvPr id="4" name="Picture 2" descr="imag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6513" y="1891191"/>
            <a:ext cx="3147615" cy="4201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Picture 14" descr="curv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26" y="1700808"/>
            <a:ext cx="3096344" cy="3096344"/>
          </a:xfrm>
          <a:prstGeom prst="rect">
            <a:avLst/>
          </a:prstGeom>
          <a:noFill/>
        </p:spPr>
      </p:pic>
      <p:pic>
        <p:nvPicPr>
          <p:cNvPr id="5" name="Picture 15" descr="imag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628800"/>
            <a:ext cx="3905250" cy="347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 smtClean="0">
                <a:solidFill>
                  <a:srgbClr val="C00000"/>
                </a:solidFill>
                <a:latin typeface="Times New Roman" pitchFamily="18" charset="0"/>
              </a:rPr>
              <a:t>Cada especie tiene Tm característico</a:t>
            </a:r>
            <a:endParaRPr lang="es-UY" b="1" dirty="0">
              <a:solidFill>
                <a:srgbClr val="C00000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rgbClr val="C00000"/>
                </a:solidFill>
                <a:latin typeface="Times New Roman" pitchFamily="18" charset="0"/>
              </a:rPr>
              <a:t>Contenido en </a:t>
            </a:r>
            <a:r>
              <a:rPr lang="es-UY" b="1" dirty="0" err="1" smtClean="0">
                <a:solidFill>
                  <a:srgbClr val="C00000"/>
                </a:solidFill>
                <a:latin typeface="Times New Roman" pitchFamily="18" charset="0"/>
              </a:rPr>
              <a:t>GC</a:t>
            </a:r>
            <a:r>
              <a:rPr lang="es-UY" b="1" dirty="0" smtClean="0">
                <a:solidFill>
                  <a:srgbClr val="C00000"/>
                </a:solidFill>
                <a:latin typeface="Times New Roman" pitchFamily="18" charset="0"/>
              </a:rPr>
              <a:t>% y Tm</a:t>
            </a:r>
            <a:endParaRPr lang="es-UY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GC-T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2576" y="1819497"/>
            <a:ext cx="4498848" cy="4087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 smtClean="0">
                <a:solidFill>
                  <a:srgbClr val="C00000"/>
                </a:solidFill>
              </a:rPr>
              <a:t>Contenido de </a:t>
            </a:r>
            <a:r>
              <a:rPr lang="es-UY" b="1" dirty="0" err="1" smtClean="0">
                <a:solidFill>
                  <a:srgbClr val="C00000"/>
                </a:solidFill>
              </a:rPr>
              <a:t>GC</a:t>
            </a:r>
            <a:r>
              <a:rPr lang="es-UY" b="1" dirty="0" smtClean="0">
                <a:solidFill>
                  <a:srgbClr val="C00000"/>
                </a:solidFill>
              </a:rPr>
              <a:t> genómico en procariotas</a:t>
            </a:r>
            <a:endParaRPr lang="es-UY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4587" y="1600200"/>
            <a:ext cx="3234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rgbClr val="FF0000"/>
                </a:solidFill>
              </a:rPr>
              <a:t>Contribuciones de </a:t>
            </a:r>
            <a:r>
              <a:rPr lang="es-UY" b="1" dirty="0" err="1" smtClean="0">
                <a:solidFill>
                  <a:srgbClr val="FF0000"/>
                </a:solidFill>
              </a:rPr>
              <a:t>Sueoka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s-UY" b="1" dirty="0" smtClean="0">
                <a:solidFill>
                  <a:schemeClr val="tx2"/>
                </a:solidFill>
              </a:rPr>
              <a:t>Los procariotas difieren en su contenido en </a:t>
            </a:r>
            <a:r>
              <a:rPr lang="es-UY" b="1" dirty="0" err="1" smtClean="0">
                <a:solidFill>
                  <a:schemeClr val="tx2"/>
                </a:solidFill>
              </a:rPr>
              <a:t>GC</a:t>
            </a:r>
            <a:r>
              <a:rPr lang="es-UY" b="1" dirty="0" smtClean="0">
                <a:solidFill>
                  <a:schemeClr val="tx2"/>
                </a:solidFill>
              </a:rPr>
              <a:t>, yendo desde 20% a más de 75%.</a:t>
            </a:r>
          </a:p>
          <a:p>
            <a:pPr marL="514350" indent="-514350">
              <a:buNone/>
            </a:pPr>
            <a:endParaRPr lang="es-UY" b="1" dirty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es-UY" b="1" dirty="0" smtClean="0">
                <a:solidFill>
                  <a:schemeClr val="tx2"/>
                </a:solidFill>
              </a:rPr>
              <a:t>b) Relación entre el </a:t>
            </a:r>
            <a:r>
              <a:rPr lang="es-UY" b="1" dirty="0" err="1" smtClean="0">
                <a:solidFill>
                  <a:schemeClr val="tx2"/>
                </a:solidFill>
              </a:rPr>
              <a:t>GC</a:t>
            </a:r>
            <a:r>
              <a:rPr lang="es-UY" b="1" dirty="0" smtClean="0">
                <a:solidFill>
                  <a:schemeClr val="tx2"/>
                </a:solidFill>
              </a:rPr>
              <a:t>% genómico y el </a:t>
            </a:r>
            <a:r>
              <a:rPr lang="es-UY" b="1" smtClean="0">
                <a:solidFill>
                  <a:schemeClr val="tx2"/>
                </a:solidFill>
              </a:rPr>
              <a:t>código genético.</a:t>
            </a:r>
            <a:endParaRPr lang="es-UY" b="1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endParaRPr lang="es-UY" b="1" dirty="0" smtClean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es-UY" b="1" dirty="0" smtClean="0">
                <a:solidFill>
                  <a:schemeClr val="tx2"/>
                </a:solidFill>
              </a:rPr>
              <a:t>c) Concepto de sesgo </a:t>
            </a:r>
            <a:r>
              <a:rPr lang="es-UY" b="1" dirty="0" err="1" smtClean="0">
                <a:solidFill>
                  <a:schemeClr val="tx2"/>
                </a:solidFill>
              </a:rPr>
              <a:t>mutacional</a:t>
            </a:r>
            <a:endParaRPr lang="es-UY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Y" sz="2400" b="1">
                <a:solidFill>
                  <a:srgbClr val="FF0000"/>
                </a:solidFill>
              </a:rPr>
              <a:t>Correlaciones composicionales entre las tres posiciones de</a:t>
            </a:r>
            <a:br>
              <a:rPr lang="es-UY" sz="2400" b="1">
                <a:solidFill>
                  <a:srgbClr val="FF0000"/>
                </a:solidFill>
              </a:rPr>
            </a:br>
            <a:r>
              <a:rPr lang="es-UY" sz="2400" b="1">
                <a:solidFill>
                  <a:srgbClr val="FF0000"/>
                </a:solidFill>
              </a:rPr>
              <a:t>los codones y el GC genómico (regiones intergénicas) en procariotas</a:t>
            </a:r>
            <a:endParaRPr lang="es-UY" sz="2400"/>
          </a:p>
        </p:txBody>
      </p:sp>
      <p:graphicFrame>
        <p:nvGraphicFramePr>
          <p:cNvPr id="4" name="3 Marcador de contenido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143087"/>
              </p:ext>
            </p:extLst>
          </p:nvPr>
        </p:nvGraphicFramePr>
        <p:xfrm>
          <a:off x="1482188" y="1628800"/>
          <a:ext cx="6245446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Gráfico" r:id="rId3" imgW="4172102" imgH="2886151" progId="Excel.Sheet.8">
                  <p:embed/>
                </p:oleObj>
              </mc:Choice>
              <mc:Fallback>
                <p:oleObj name="Gráfico" r:id="rId3" imgW="4172102" imgH="2886151" progId="Excel.Sheet.8">
                  <p:embed/>
                  <p:pic>
                    <p:nvPicPr>
                      <p:cNvPr id="0" name="3 Marcador de contenido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188" y="1628800"/>
                        <a:ext cx="6245446" cy="4320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346364" y="450273"/>
            <a:ext cx="82296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fr-FR" b="1" i="1"/>
              <a:t>				    </a:t>
            </a:r>
            <a:r>
              <a:rPr lang="fr-FR" sz="2800" b="1" i="1">
                <a:solidFill>
                  <a:schemeClr val="hlink"/>
                </a:solidFill>
                <a:latin typeface="Palatino" pitchFamily="18" charset="0"/>
              </a:rPr>
              <a:t>C. perf.	      </a:t>
            </a:r>
            <a:r>
              <a:rPr lang="es-ES" sz="2800" b="1" i="1">
                <a:solidFill>
                  <a:schemeClr val="hlink"/>
                </a:solidFill>
                <a:latin typeface="Palatino" pitchFamily="18" charset="0"/>
              </a:rPr>
              <a:t>E. coli	     M. tub</a:t>
            </a:r>
          </a:p>
          <a:p>
            <a:pPr>
              <a:buFontTx/>
              <a:buNone/>
            </a:pPr>
            <a:endParaRPr lang="es-ES" sz="2800" b="1" i="1">
              <a:solidFill>
                <a:schemeClr val="hlink"/>
              </a:solidFill>
              <a:latin typeface="Palatino" pitchFamily="18" charset="0"/>
            </a:endParaRPr>
          </a:p>
          <a:p>
            <a:r>
              <a:rPr lang="es-ES" sz="2400" b="1">
                <a:latin typeface="Palatino" pitchFamily="18" charset="0"/>
              </a:rPr>
              <a:t>GC genoma		0.29		0.50		0.66</a:t>
            </a:r>
          </a:p>
          <a:p>
            <a:r>
              <a:rPr lang="es-ES" sz="2400" b="1">
                <a:latin typeface="Palatino" pitchFamily="18" charset="0"/>
              </a:rPr>
              <a:t>GC 1			0.41		0.57		0.68</a:t>
            </a:r>
          </a:p>
          <a:p>
            <a:r>
              <a:rPr lang="es-ES" sz="2400" b="1">
                <a:latin typeface="Palatino" pitchFamily="18" charset="0"/>
              </a:rPr>
              <a:t>GC 2			0.31		0.41		0.50</a:t>
            </a:r>
          </a:p>
          <a:p>
            <a:r>
              <a:rPr lang="es-ES" sz="2400" b="1">
                <a:latin typeface="Palatino" pitchFamily="18" charset="0"/>
              </a:rPr>
              <a:t>GC 3			0.16		0.53		0.79</a:t>
            </a:r>
          </a:p>
          <a:p>
            <a:endParaRPr lang="es-ES" sz="2400" b="1">
              <a:latin typeface="Palatino" pitchFamily="18" charset="0"/>
            </a:endParaRPr>
          </a:p>
          <a:p>
            <a:r>
              <a:rPr lang="es-ES" sz="2400" b="1">
                <a:latin typeface="Palatino" pitchFamily="18" charset="0"/>
              </a:rPr>
              <a:t>Ala	 GCA	             	0.37		0.23		0.10</a:t>
            </a:r>
          </a:p>
          <a:p>
            <a:r>
              <a:rPr lang="es-ES" sz="2400" b="1">
                <a:latin typeface="Palatino" pitchFamily="18" charset="0"/>
              </a:rPr>
              <a:t>	 GCC		            0.08		0.26		0.45</a:t>
            </a:r>
          </a:p>
          <a:p>
            <a:r>
              <a:rPr lang="es-ES" sz="2400" b="1">
                <a:latin typeface="Palatino" pitchFamily="18" charset="0"/>
              </a:rPr>
              <a:t>	 GCG		            0.02		0.32		0.37</a:t>
            </a:r>
          </a:p>
          <a:p>
            <a:r>
              <a:rPr lang="es-ES" sz="2400" b="1">
                <a:latin typeface="Palatino" pitchFamily="18" charset="0"/>
              </a:rPr>
              <a:t>	 GCU                          0.54		0.19		0.08</a:t>
            </a:r>
          </a:p>
          <a:p>
            <a:r>
              <a:rPr lang="es-ES" sz="2400" b="1">
                <a:latin typeface="Palatino" pitchFamily="18" charset="0"/>
              </a:rPr>
              <a:t>Phe	 UUC                          0.20		0.42		0.79</a:t>
            </a:r>
          </a:p>
          <a:p>
            <a:r>
              <a:rPr lang="es-ES" sz="2400" b="1">
                <a:latin typeface="Palatino" pitchFamily="18" charset="0"/>
              </a:rPr>
              <a:t>	 UUU		            0.80		0.58		0.21</a:t>
            </a:r>
            <a:r>
              <a:rPr lang="es-ES" sz="2400">
                <a:latin typeface="Palatino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47045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>
                <a:solidFill>
                  <a:srgbClr val="FF0000"/>
                </a:solidFill>
              </a:rPr>
              <a:t>Transiciones, transversiones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047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solidFill>
                  <a:srgbClr val="FF0000"/>
                </a:solidFill>
              </a:rPr>
              <a:t>Sesgo mutacional</a:t>
            </a:r>
            <a:r>
              <a:rPr lang="it-IT" b="1">
                <a:solidFill>
                  <a:schemeClr val="accent2"/>
                </a:solidFill>
              </a:rPr>
              <a:t>:</a:t>
            </a:r>
            <a:r>
              <a:rPr lang="it-IT">
                <a:solidFill>
                  <a:schemeClr val="accent2"/>
                </a:solidFill>
              </a:rPr>
              <a:t/>
            </a:r>
            <a:br>
              <a:rPr lang="it-IT">
                <a:solidFill>
                  <a:schemeClr val="accent2"/>
                </a:solidFill>
              </a:rPr>
            </a:b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i="1">
                <a:solidFill>
                  <a:srgbClr val="002060"/>
                </a:solidFill>
              </a:rPr>
              <a:t>a = u/v</a:t>
            </a:r>
            <a:r>
              <a:rPr lang="it-IT" b="1">
                <a:solidFill>
                  <a:srgbClr val="002060"/>
                </a:solidFill>
              </a:rPr>
              <a:t>; </a:t>
            </a:r>
            <a:endParaRPr lang="it-IT" b="1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smtClean="0">
                <a:solidFill>
                  <a:srgbClr val="002060"/>
                </a:solidFill>
              </a:rPr>
              <a:t>donde </a:t>
            </a:r>
            <a:r>
              <a:rPr lang="it-IT" b="1" i="1">
                <a:solidFill>
                  <a:srgbClr val="002060"/>
                </a:solidFill>
              </a:rPr>
              <a:t>u</a:t>
            </a:r>
            <a:r>
              <a:rPr lang="it-IT" b="1">
                <a:solidFill>
                  <a:srgbClr val="002060"/>
                </a:solidFill>
              </a:rPr>
              <a:t> = tasa de mutación de GC =&gt; AT</a:t>
            </a:r>
          </a:p>
          <a:p>
            <a:pPr marL="0" indent="0">
              <a:buNone/>
            </a:pPr>
            <a:r>
              <a:rPr lang="it-IT" b="1">
                <a:solidFill>
                  <a:srgbClr val="002060"/>
                </a:solidFill>
              </a:rPr>
              <a:t>             </a:t>
            </a:r>
            <a:r>
              <a:rPr lang="it-IT" b="1" i="1" smtClean="0">
                <a:solidFill>
                  <a:srgbClr val="002060"/>
                </a:solidFill>
              </a:rPr>
              <a:t>v</a:t>
            </a:r>
            <a:r>
              <a:rPr lang="it-IT" b="1" smtClean="0">
                <a:solidFill>
                  <a:srgbClr val="002060"/>
                </a:solidFill>
              </a:rPr>
              <a:t> </a:t>
            </a:r>
            <a:r>
              <a:rPr lang="it-IT" b="1">
                <a:solidFill>
                  <a:srgbClr val="002060"/>
                </a:solidFill>
              </a:rPr>
              <a:t>= tasa de mutación de  AT =&gt; GC</a:t>
            </a:r>
          </a:p>
          <a:p>
            <a:endParaRPr lang="it-IT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smtClean="0">
                <a:solidFill>
                  <a:srgbClr val="002060"/>
                </a:solidFill>
              </a:rPr>
              <a:t>Papel </a:t>
            </a:r>
            <a:r>
              <a:rPr lang="it-IT" b="1">
                <a:solidFill>
                  <a:srgbClr val="002060"/>
                </a:solidFill>
              </a:rPr>
              <a:t>de las enzimas relacionadas con el </a:t>
            </a:r>
            <a:r>
              <a:rPr lang="it-IT" b="1" smtClean="0">
                <a:solidFill>
                  <a:srgbClr val="002060"/>
                </a:solidFill>
              </a:rPr>
              <a:t>metabolismo </a:t>
            </a:r>
            <a:r>
              <a:rPr lang="it-IT" b="1">
                <a:solidFill>
                  <a:srgbClr val="002060"/>
                </a:solidFill>
              </a:rPr>
              <a:t>del ADN (replicación, reparación, </a:t>
            </a:r>
            <a:r>
              <a:rPr lang="it-IT" b="1" smtClean="0">
                <a:solidFill>
                  <a:srgbClr val="002060"/>
                </a:solidFill>
              </a:rPr>
              <a:t>recombinación</a:t>
            </a:r>
            <a:r>
              <a:rPr lang="it-IT" b="1">
                <a:solidFill>
                  <a:srgbClr val="002060"/>
                </a:solidFill>
              </a:rPr>
              <a:t>, etc.)</a:t>
            </a:r>
          </a:p>
          <a:p>
            <a:pPr marL="0" indent="0">
              <a:buNone/>
            </a:pPr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7944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err="1" smtClean="0">
                <a:solidFill>
                  <a:srgbClr val="FF0000"/>
                </a:solidFill>
              </a:rPr>
              <a:t>Chargaff</a:t>
            </a:r>
            <a:r>
              <a:rPr lang="es-UY" b="1" dirty="0" smtClean="0">
                <a:solidFill>
                  <a:srgbClr val="FF0000"/>
                </a:solidFill>
              </a:rPr>
              <a:t> (1947)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                 %A   %G    %C  %T      A/T     G/C   %</a:t>
            </a:r>
            <a:r>
              <a:rPr lang="pt-BR" dirty="0" err="1" smtClean="0"/>
              <a:t>GC</a:t>
            </a:r>
            <a:r>
              <a:rPr lang="pt-BR" dirty="0" smtClean="0"/>
              <a:t>   %</a:t>
            </a:r>
            <a:r>
              <a:rPr lang="pt-BR" dirty="0" err="1" smtClean="0"/>
              <a:t>AT</a:t>
            </a:r>
            <a:r>
              <a:rPr lang="pt-BR" dirty="0" smtClean="0"/>
              <a:t> </a:t>
            </a:r>
          </a:p>
          <a:p>
            <a:r>
              <a:rPr lang="pt-BR" dirty="0" err="1" smtClean="0">
                <a:hlinkClick r:id="rId2" tooltip="Phi-X174"/>
              </a:rPr>
              <a:t>Phi</a:t>
            </a:r>
            <a:r>
              <a:rPr lang="pt-BR" dirty="0" smtClean="0">
                <a:hlinkClick r:id="rId2" tooltip="Phi-X174"/>
              </a:rPr>
              <a:t>-</a:t>
            </a:r>
            <a:r>
              <a:rPr lang="pt-BR" dirty="0" err="1" smtClean="0">
                <a:hlinkClick r:id="rId2" tooltip="Phi-X174"/>
              </a:rPr>
              <a:t>X174</a:t>
            </a:r>
            <a:r>
              <a:rPr lang="pt-BR" dirty="0" smtClean="0"/>
              <a:t>  24,0 23,3 21,5 31,2   0,77    1,08   44,8   55,2 </a:t>
            </a:r>
          </a:p>
          <a:p>
            <a:r>
              <a:rPr lang="pt-BR" dirty="0" err="1" smtClean="0">
                <a:hlinkClick r:id="rId3" tooltip="Zea mays"/>
              </a:rPr>
              <a:t>Maíz</a:t>
            </a:r>
            <a:r>
              <a:rPr lang="pt-BR" dirty="0" smtClean="0"/>
              <a:t>         26,8 22,8 23,2 27,2   0,99     0,98  46,1   54,0 </a:t>
            </a:r>
            <a:r>
              <a:rPr lang="pt-BR" dirty="0" err="1" smtClean="0">
                <a:hlinkClick r:id="rId4" tooltip="Pulpo"/>
              </a:rPr>
              <a:t>Pulpo</a:t>
            </a:r>
            <a:r>
              <a:rPr lang="pt-BR" dirty="0" smtClean="0"/>
              <a:t>       33,2 17,6 17,6 31,0   1,05     1,00   35,2  64,8 </a:t>
            </a:r>
            <a:r>
              <a:rPr lang="pt-BR" dirty="0" err="1" smtClean="0">
                <a:hlinkClick r:id="rId5" tooltip="Pollo"/>
              </a:rPr>
              <a:t>Pollo</a:t>
            </a:r>
            <a:r>
              <a:rPr lang="pt-BR" dirty="0" smtClean="0"/>
              <a:t>        28,0 22,0 21,6 28,4   0,99      1,02  43,7   56,4 </a:t>
            </a:r>
            <a:r>
              <a:rPr lang="pt-BR" dirty="0" smtClean="0">
                <a:hlinkClick r:id="rId6" tooltip="Rata"/>
              </a:rPr>
              <a:t>Rata</a:t>
            </a:r>
            <a:r>
              <a:rPr lang="pt-BR" dirty="0" smtClean="0"/>
              <a:t>         28,6 21,4 20,5 28,4   1,01      1,00  42,9   57,0 </a:t>
            </a:r>
            <a:r>
              <a:rPr lang="pt-BR" dirty="0" smtClean="0">
                <a:hlinkClick r:id="rId7" tooltip="Humano"/>
              </a:rPr>
              <a:t>Humano</a:t>
            </a:r>
            <a:r>
              <a:rPr lang="pt-BR" dirty="0" smtClean="0"/>
              <a:t>  29,3 20,7 20,0 30,0   0,98      1,04  40,7   59,3 </a:t>
            </a:r>
            <a:r>
              <a:rPr lang="pt-BR" dirty="0" err="1" smtClean="0">
                <a:hlinkClick r:id="rId8" tooltip="Echinoidea"/>
              </a:rPr>
              <a:t>Erizo</a:t>
            </a:r>
            <a:r>
              <a:rPr lang="pt-BR" dirty="0" smtClean="0">
                <a:hlinkClick r:id="rId8" tooltip="Echinoidea"/>
              </a:rPr>
              <a:t> </a:t>
            </a:r>
            <a:r>
              <a:rPr lang="pt-BR" dirty="0" smtClean="0"/>
              <a:t>        32,8 17,7 17,3 32,1   1,02      1,02  35,0   64,9 </a:t>
            </a:r>
            <a:r>
              <a:rPr lang="pt-BR" dirty="0" smtClean="0">
                <a:hlinkClick r:id="rId9" tooltip="Trigo"/>
              </a:rPr>
              <a:t>Trigo</a:t>
            </a:r>
            <a:r>
              <a:rPr lang="pt-BR" dirty="0" smtClean="0"/>
              <a:t>         27,3 22,7 22,8 27,1   1,01      1,00  45,5   54,4 </a:t>
            </a:r>
            <a:r>
              <a:rPr lang="pt-BR" dirty="0" err="1" smtClean="0">
                <a:hlinkClick r:id="rId10" tooltip="Levadura"/>
              </a:rPr>
              <a:t>Levadura</a:t>
            </a:r>
            <a:r>
              <a:rPr lang="pt-BR" dirty="0" smtClean="0"/>
              <a:t> 31,3 18,7 17,1 32,9    0,95      1,09  35,8  64,4 </a:t>
            </a:r>
            <a:r>
              <a:rPr lang="pt-BR" i="1" dirty="0" smtClean="0">
                <a:hlinkClick r:id="rId11" tooltip="Escherichia coli"/>
              </a:rPr>
              <a:t>E. coli</a:t>
            </a:r>
            <a:r>
              <a:rPr lang="pt-BR" dirty="0" smtClean="0"/>
              <a:t>       24,7 26,0 25,7 23,6   1,05       1,01  51,7  48,3 </a:t>
            </a:r>
            <a:endParaRPr lang="es-U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solidFill>
                  <a:srgbClr val="FF0000"/>
                </a:solidFill>
              </a:rPr>
              <a:t>Sesgo mutacional</a:t>
            </a:r>
            <a:r>
              <a:rPr lang="it-IT" b="1">
                <a:solidFill>
                  <a:schemeClr val="accent2"/>
                </a:solidFill>
              </a:rPr>
              <a:t>:</a:t>
            </a:r>
            <a:r>
              <a:rPr lang="it-IT">
                <a:solidFill>
                  <a:schemeClr val="accent2"/>
                </a:solidFill>
              </a:rPr>
              <a:t/>
            </a:r>
            <a:br>
              <a:rPr lang="it-IT">
                <a:solidFill>
                  <a:schemeClr val="accent2"/>
                </a:solidFill>
              </a:rPr>
            </a:b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UY" b="1" smtClean="0">
                <a:solidFill>
                  <a:srgbClr val="002060"/>
                </a:solidFill>
              </a:rPr>
              <a:t>La mayor parte de las mutaciones son desde G:C hacia A:T</a:t>
            </a:r>
          </a:p>
          <a:p>
            <a:pPr marL="0" indent="0">
              <a:buNone/>
            </a:pPr>
            <a:r>
              <a:rPr lang="es-UY" b="1" smtClean="0">
                <a:solidFill>
                  <a:srgbClr val="00B050"/>
                </a:solidFill>
              </a:rPr>
              <a:t>Esto se lo vio en muchísimas especies de procariotas y en mamíferos (en particular, humano</a:t>
            </a:r>
            <a:r>
              <a:rPr lang="es-UY" smtClean="0">
                <a:solidFill>
                  <a:srgbClr val="00B050"/>
                </a:solidFill>
              </a:rPr>
              <a:t>).</a:t>
            </a:r>
            <a:endParaRPr lang="es-UY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UY" b="1" smtClean="0"/>
              <a:t>Entonces, ¿por qué hay muchas especies procariotas con alto contenido en GC?</a:t>
            </a:r>
            <a:endParaRPr lang="es-UY" b="1"/>
          </a:p>
        </p:txBody>
      </p:sp>
    </p:spTree>
    <p:extLst>
      <p:ext uri="{BB962C8B-B14F-4D97-AF65-F5344CB8AC3E}">
        <p14:creationId xmlns:p14="http://schemas.microsoft.com/office/powerpoint/2010/main" val="3335875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smtClean="0">
                <a:solidFill>
                  <a:srgbClr val="FF0000"/>
                </a:solidFill>
              </a:rPr>
              <a:t>Hipótesis</a:t>
            </a:r>
            <a:endParaRPr lang="es-UY" b="1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>
                <a:solidFill>
                  <a:schemeClr val="tx2"/>
                </a:solidFill>
              </a:rPr>
              <a:t>* Un incremento en GC% sería ventajoso para organismos expuestos a la radiación UV (Singer &amp; Ames, 1970).</a:t>
            </a:r>
          </a:p>
          <a:p>
            <a:pPr marL="0" indent="0">
              <a:buNone/>
            </a:pPr>
            <a:r>
              <a:rPr lang="it-IT" b="1">
                <a:solidFill>
                  <a:schemeClr val="tx2"/>
                </a:solidFill>
              </a:rPr>
              <a:t>* Las bacterias fijadoras de nitrógeno tienen niveles de GC% más altos que organismos cercanos filogenéticamente, pero no fijadores (McEwan </a:t>
            </a:r>
            <a:r>
              <a:rPr lang="it-IT" b="1" i="1">
                <a:solidFill>
                  <a:schemeClr val="tx2"/>
                </a:solidFill>
              </a:rPr>
              <a:t>et al</a:t>
            </a:r>
            <a:r>
              <a:rPr lang="it-IT" b="1">
                <a:solidFill>
                  <a:schemeClr val="tx2"/>
                </a:solidFill>
              </a:rPr>
              <a:t>., 1998).</a:t>
            </a:r>
          </a:p>
          <a:p>
            <a:pPr marL="0" indent="0">
              <a:buNone/>
            </a:pPr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42920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>
                <a:solidFill>
                  <a:srgbClr val="FF0000"/>
                </a:solidFill>
              </a:rPr>
              <a:t>Hipótesis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smtClean="0">
                <a:solidFill>
                  <a:schemeClr val="tx2"/>
                </a:solidFill>
              </a:rPr>
              <a:t>c) </a:t>
            </a:r>
            <a:r>
              <a:rPr lang="it-IT" b="1">
                <a:solidFill>
                  <a:schemeClr val="tx2"/>
                </a:solidFill>
              </a:rPr>
              <a:t>Procariotas </a:t>
            </a:r>
            <a:r>
              <a:rPr lang="it-IT" b="1" smtClean="0">
                <a:solidFill>
                  <a:schemeClr val="tx2"/>
                </a:solidFill>
              </a:rPr>
              <a:t>parásitos son más pobres en GC que organismos emparentados de vida libre.</a:t>
            </a:r>
            <a:endParaRPr lang="it-IT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b="1" smtClean="0">
                <a:solidFill>
                  <a:schemeClr val="tx2"/>
                </a:solidFill>
              </a:rPr>
              <a:t>d) Aerobiosis. Organismos aerobios estrictos serían más ricos en GC que anaerobios estrictos.</a:t>
            </a:r>
            <a:endParaRPr lang="it-IT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b="1" smtClean="0">
                <a:solidFill>
                  <a:schemeClr val="tx2"/>
                </a:solidFill>
              </a:rPr>
              <a:t>e) </a:t>
            </a:r>
            <a:r>
              <a:rPr lang="it-IT" b="1">
                <a:solidFill>
                  <a:schemeClr val="tx2"/>
                </a:solidFill>
              </a:rPr>
              <a:t>Temperatura óptima de </a:t>
            </a:r>
            <a:r>
              <a:rPr lang="it-IT" b="1" smtClean="0">
                <a:solidFill>
                  <a:schemeClr val="tx2"/>
                </a:solidFill>
              </a:rPr>
              <a:t>crecimiento (mayor GC, mayor estabilidad de la doble hélice)</a:t>
            </a:r>
            <a:endParaRPr lang="it-IT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b="1" smtClean="0">
                <a:solidFill>
                  <a:schemeClr val="tx2"/>
                </a:solidFill>
              </a:rPr>
              <a:t>f) </a:t>
            </a:r>
            <a:r>
              <a:rPr lang="it-IT" b="1">
                <a:solidFill>
                  <a:schemeClr val="tx2"/>
                </a:solidFill>
              </a:rPr>
              <a:t>Relación entre el tamaño del genoma y el </a:t>
            </a:r>
            <a:r>
              <a:rPr lang="it-IT" b="1" smtClean="0">
                <a:solidFill>
                  <a:schemeClr val="tx2"/>
                </a:solidFill>
              </a:rPr>
              <a:t>contenido </a:t>
            </a:r>
            <a:r>
              <a:rPr lang="it-IT" b="1">
                <a:solidFill>
                  <a:schemeClr val="tx2"/>
                </a:solidFill>
              </a:rPr>
              <a:t>en GC%.</a:t>
            </a:r>
          </a:p>
          <a:p>
            <a:pPr marL="0" indent="0">
              <a:buNone/>
            </a:pPr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743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smtClean="0">
                <a:solidFill>
                  <a:srgbClr val="FF0000"/>
                </a:solidFill>
              </a:rPr>
              <a:t>En resumen...</a:t>
            </a:r>
            <a:endParaRPr lang="es-UY" b="1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UY" b="1" smtClean="0">
                <a:solidFill>
                  <a:srgbClr val="002060"/>
                </a:solidFill>
              </a:rPr>
              <a:t>a) El contenido en GC varía mucho entre procariotas.</a:t>
            </a:r>
          </a:p>
          <a:p>
            <a:pPr marL="0" indent="0">
              <a:buNone/>
            </a:pPr>
            <a:r>
              <a:rPr lang="es-UY" b="1" smtClean="0">
                <a:solidFill>
                  <a:srgbClr val="002060"/>
                </a:solidFill>
              </a:rPr>
              <a:t>b) Existe una fuerte inercia filogenética.</a:t>
            </a:r>
          </a:p>
          <a:p>
            <a:pPr marL="0" indent="0">
              <a:buNone/>
            </a:pPr>
            <a:r>
              <a:rPr lang="es-UY" b="1" smtClean="0">
                <a:solidFill>
                  <a:srgbClr val="002060"/>
                </a:solidFill>
              </a:rPr>
              <a:t>c) El sesgo mutacional es (universalmente) hacia A+T</a:t>
            </a:r>
          </a:p>
          <a:p>
            <a:pPr marL="0" indent="0">
              <a:buNone/>
            </a:pPr>
            <a:r>
              <a:rPr lang="es-UY" b="1" smtClean="0">
                <a:solidFill>
                  <a:srgbClr val="002060"/>
                </a:solidFill>
              </a:rPr>
              <a:t>d) Sin embargo, hay muchas especies con GC alto...</a:t>
            </a:r>
          </a:p>
          <a:p>
            <a:pPr marL="0" indent="0">
              <a:buNone/>
            </a:pPr>
            <a:r>
              <a:rPr lang="es-UY" b="1" smtClean="0">
                <a:solidFill>
                  <a:srgbClr val="002060"/>
                </a:solidFill>
              </a:rPr>
              <a:t>e) ¿Cómo investigaríamos hoy este problema?</a:t>
            </a:r>
            <a:endParaRPr lang="es-UY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3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rgbClr val="FF0000"/>
                </a:solidFill>
              </a:rPr>
              <a:t>“Reglas de </a:t>
            </a:r>
            <a:r>
              <a:rPr lang="es-UY" b="1" dirty="0" err="1" smtClean="0">
                <a:solidFill>
                  <a:srgbClr val="FF0000"/>
                </a:solidFill>
              </a:rPr>
              <a:t>Chargaff</a:t>
            </a:r>
            <a:r>
              <a:rPr lang="es-UY" b="1" dirty="0" smtClean="0">
                <a:solidFill>
                  <a:srgbClr val="FF0000"/>
                </a:solidFill>
              </a:rPr>
              <a:t>” (1947)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tx2"/>
                </a:solidFill>
              </a:rPr>
              <a:t>A = T</a:t>
            </a:r>
          </a:p>
          <a:p>
            <a:r>
              <a:rPr lang="es-UY" b="1" dirty="0" smtClean="0">
                <a:solidFill>
                  <a:schemeClr val="tx2"/>
                </a:solidFill>
              </a:rPr>
              <a:t>G = C</a:t>
            </a:r>
          </a:p>
          <a:p>
            <a:r>
              <a:rPr lang="es-UY" b="1" dirty="0" smtClean="0">
                <a:solidFill>
                  <a:schemeClr val="tx2"/>
                </a:solidFill>
              </a:rPr>
              <a:t>R = Y</a:t>
            </a:r>
          </a:p>
          <a:p>
            <a:endParaRPr lang="es-UY" b="1" dirty="0">
              <a:solidFill>
                <a:schemeClr val="tx2"/>
              </a:solidFill>
            </a:endParaRPr>
          </a:p>
          <a:p>
            <a:r>
              <a:rPr lang="es-UY" b="1" dirty="0" smtClean="0">
                <a:solidFill>
                  <a:schemeClr val="tx2"/>
                </a:solidFill>
              </a:rPr>
              <a:t>Importancia para modelo de W-C (1953)</a:t>
            </a:r>
          </a:p>
          <a:p>
            <a:r>
              <a:rPr lang="es-UY" b="1" dirty="0" smtClean="0">
                <a:solidFill>
                  <a:schemeClr val="tx2"/>
                </a:solidFill>
              </a:rPr>
              <a:t>Excepciones</a:t>
            </a:r>
            <a:endParaRPr lang="es-UY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 smtClean="0">
                <a:solidFill>
                  <a:srgbClr val="FF0000"/>
                </a:solidFill>
              </a:rPr>
              <a:t>Trabajos en la Ultracentrífuga Analítica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err="1">
                <a:solidFill>
                  <a:schemeClr val="tx2"/>
                </a:solidFill>
              </a:rPr>
              <a:t>Barbu</a:t>
            </a:r>
            <a:r>
              <a:rPr lang="es-UY" dirty="0">
                <a:solidFill>
                  <a:schemeClr val="tx2"/>
                </a:solidFill>
              </a:rPr>
              <a:t> </a:t>
            </a:r>
            <a:r>
              <a:rPr lang="es-UY" i="1" dirty="0">
                <a:solidFill>
                  <a:schemeClr val="tx2"/>
                </a:solidFill>
              </a:rPr>
              <a:t>et al</a:t>
            </a:r>
            <a:r>
              <a:rPr lang="es-UY" dirty="0"/>
              <a:t>. (1956</a:t>
            </a:r>
            <a:r>
              <a:rPr lang="es-UY" dirty="0" smtClean="0"/>
              <a:t>). </a:t>
            </a:r>
            <a:r>
              <a:rPr lang="en-US" dirty="0" smtClean="0"/>
              <a:t>Content of </a:t>
            </a:r>
            <a:r>
              <a:rPr lang="en-US" dirty="0" err="1" smtClean="0"/>
              <a:t>purine</a:t>
            </a:r>
            <a:r>
              <a:rPr lang="en-US" dirty="0" smtClean="0"/>
              <a:t> and </a:t>
            </a:r>
            <a:r>
              <a:rPr lang="en-US" dirty="0" err="1" smtClean="0"/>
              <a:t>pyrimidine</a:t>
            </a:r>
            <a:r>
              <a:rPr lang="en-US" dirty="0" smtClean="0"/>
              <a:t> base in </a:t>
            </a:r>
            <a:r>
              <a:rPr lang="en-US" dirty="0" err="1" smtClean="0"/>
              <a:t>desoxyribonucleic</a:t>
            </a:r>
            <a:r>
              <a:rPr lang="en-US" dirty="0" smtClean="0"/>
              <a:t> acid of bacteria. </a:t>
            </a:r>
            <a:r>
              <a:rPr lang="fr-FR" dirty="0" smtClean="0"/>
              <a:t>Ann </a:t>
            </a:r>
            <a:r>
              <a:rPr lang="fr-FR" dirty="0" err="1" smtClean="0"/>
              <a:t>Inst</a:t>
            </a:r>
            <a:r>
              <a:rPr lang="fr-FR" dirty="0" smtClean="0"/>
              <a:t> Pasteur (Paris). 91(2):212-24.</a:t>
            </a:r>
          </a:p>
          <a:p>
            <a:r>
              <a:rPr lang="fr-FR" dirty="0" err="1" smtClean="0">
                <a:solidFill>
                  <a:schemeClr val="tx2"/>
                </a:solidFill>
              </a:rPr>
              <a:t>Belozersky</a:t>
            </a:r>
            <a:r>
              <a:rPr lang="fr-FR" dirty="0" smtClean="0">
                <a:solidFill>
                  <a:schemeClr val="tx2"/>
                </a:solidFill>
              </a:rPr>
              <a:t> &amp; </a:t>
            </a:r>
            <a:r>
              <a:rPr lang="fr-FR" dirty="0" err="1" smtClean="0">
                <a:solidFill>
                  <a:schemeClr val="tx2"/>
                </a:solidFill>
              </a:rPr>
              <a:t>Spirin</a:t>
            </a:r>
            <a:r>
              <a:rPr lang="fr-FR" dirty="0" smtClean="0"/>
              <a:t>. (1958) </a:t>
            </a:r>
            <a:r>
              <a:rPr lang="en-US" dirty="0" smtClean="0"/>
              <a:t>A correlation between the compositions of deoxyribonucleic and ribonucleic acids. </a:t>
            </a:r>
            <a:r>
              <a:rPr lang="fr-FR" dirty="0" smtClean="0"/>
              <a:t>Nature (182</a:t>
            </a:r>
            <a:r>
              <a:rPr lang="fr-FR" dirty="0"/>
              <a:t>)</a:t>
            </a:r>
            <a:r>
              <a:rPr lang="fr-FR" dirty="0" smtClean="0"/>
              <a:t> 111–112.</a:t>
            </a:r>
          </a:p>
          <a:p>
            <a:endParaRPr lang="fr-FR" dirty="0" smtClean="0"/>
          </a:p>
          <a:p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 smtClean="0">
                <a:solidFill>
                  <a:srgbClr val="FF0000"/>
                </a:solidFill>
              </a:rPr>
              <a:t>Trabajos en la Ultracentrífuga Analítica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dirty="0" err="1" smtClean="0">
                <a:solidFill>
                  <a:schemeClr val="tx2"/>
                </a:solidFill>
              </a:rPr>
              <a:t>Sueoka</a:t>
            </a:r>
            <a:r>
              <a:rPr lang="es-UY" dirty="0" smtClean="0">
                <a:solidFill>
                  <a:schemeClr val="tx2"/>
                </a:solidFill>
              </a:rPr>
              <a:t> N</a:t>
            </a:r>
            <a:r>
              <a:rPr lang="es-UY" dirty="0" smtClean="0"/>
              <a:t> (1961) </a:t>
            </a:r>
            <a:r>
              <a:rPr lang="es-UY" dirty="0" err="1" smtClean="0"/>
              <a:t>Correlation</a:t>
            </a:r>
            <a:r>
              <a:rPr lang="es-UY" dirty="0" smtClean="0"/>
              <a:t> </a:t>
            </a:r>
            <a:r>
              <a:rPr lang="es-UY" dirty="0" err="1" smtClean="0"/>
              <a:t>between</a:t>
            </a:r>
            <a:r>
              <a:rPr lang="es-UY" dirty="0" smtClean="0"/>
              <a:t> base </a:t>
            </a:r>
            <a:r>
              <a:rPr lang="es-UY" dirty="0" err="1" smtClean="0"/>
              <a:t>composition</a:t>
            </a:r>
            <a:r>
              <a:rPr lang="es-UY" dirty="0" smtClean="0"/>
              <a:t> of </a:t>
            </a:r>
            <a:r>
              <a:rPr lang="es-UY" dirty="0" err="1" smtClean="0"/>
              <a:t>deoxyribonucleic</a:t>
            </a:r>
            <a:r>
              <a:rPr lang="es-UY" dirty="0" smtClean="0"/>
              <a:t> </a:t>
            </a:r>
            <a:r>
              <a:rPr lang="es-UY" dirty="0" err="1" smtClean="0"/>
              <a:t>acid</a:t>
            </a:r>
            <a:r>
              <a:rPr lang="es-UY" dirty="0" smtClean="0"/>
              <a:t> and amino </a:t>
            </a:r>
            <a:r>
              <a:rPr lang="es-UY" dirty="0" err="1" smtClean="0"/>
              <a:t>acid</a:t>
            </a:r>
            <a:r>
              <a:rPr lang="es-UY" dirty="0" smtClean="0"/>
              <a:t> </a:t>
            </a:r>
            <a:r>
              <a:rPr lang="es-UY" dirty="0" err="1" smtClean="0"/>
              <a:t>composition</a:t>
            </a:r>
            <a:r>
              <a:rPr lang="es-UY" dirty="0" smtClean="0"/>
              <a:t> of </a:t>
            </a:r>
            <a:r>
              <a:rPr lang="es-UY" dirty="0" err="1" smtClean="0"/>
              <a:t>protein</a:t>
            </a:r>
            <a:r>
              <a:rPr lang="es-UY" dirty="0" smtClean="0"/>
              <a:t>. </a:t>
            </a:r>
            <a:r>
              <a:rPr lang="pl-PL" dirty="0" smtClean="0"/>
              <a:t>Proc Natl Acad Sci U S A. 47(8):1141-9</a:t>
            </a:r>
            <a:r>
              <a:rPr lang="es-UY" dirty="0" smtClean="0"/>
              <a:t>.</a:t>
            </a:r>
          </a:p>
          <a:p>
            <a:pPr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err="1" smtClean="0">
                <a:solidFill>
                  <a:srgbClr val="C00000"/>
                </a:solidFill>
                <a:latin typeface="Times New Roman" pitchFamily="18" charset="0"/>
              </a:rPr>
              <a:t>Ultracentrifugación</a:t>
            </a:r>
            <a:endParaRPr lang="es-UY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UY" b="1" dirty="0" smtClean="0">
                <a:latin typeface="Times New Roman" pitchFamily="18" charset="0"/>
              </a:rPr>
              <a:t>a) Ultracentrífuga analítica</a:t>
            </a:r>
          </a:p>
          <a:p>
            <a:pPr>
              <a:buFont typeface="Wingdings" pitchFamily="2" charset="2"/>
              <a:buNone/>
            </a:pPr>
            <a:r>
              <a:rPr lang="es-UY" b="1" dirty="0" smtClean="0">
                <a:latin typeface="Times New Roman" pitchFamily="18" charset="0"/>
              </a:rPr>
              <a:t>b) Ultracentrífuga preparativa</a:t>
            </a:r>
          </a:p>
          <a:p>
            <a:pPr>
              <a:buFont typeface="Wingdings" pitchFamily="2" charset="2"/>
              <a:buNone/>
            </a:pPr>
            <a:endParaRPr lang="es-UY" b="1" dirty="0" smtClean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s-UY" b="1" dirty="0" smtClean="0">
                <a:latin typeface="Times New Roman" pitchFamily="18" charset="0"/>
              </a:rPr>
              <a:t>	Relación entre el contenido en </a:t>
            </a:r>
            <a:r>
              <a:rPr lang="es-UY" b="1" dirty="0" err="1" smtClean="0">
                <a:solidFill>
                  <a:schemeClr val="hlink"/>
                </a:solidFill>
                <a:latin typeface="Times New Roman" pitchFamily="18" charset="0"/>
              </a:rPr>
              <a:t>GC</a:t>
            </a:r>
            <a:r>
              <a:rPr lang="es-UY" b="1" dirty="0" smtClean="0">
                <a:latin typeface="Times New Roman" pitchFamily="18" charset="0"/>
              </a:rPr>
              <a:t> y la densidad de flotación</a:t>
            </a:r>
            <a:endParaRPr lang="es-ES" b="1" dirty="0" smtClean="0">
              <a:latin typeface="Times New Roman" pitchFamily="18" charset="0"/>
            </a:endParaRPr>
          </a:p>
          <a:p>
            <a:endParaRPr lang="es-U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5" y="980728"/>
            <a:ext cx="7015424" cy="506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 smtClean="0">
                <a:solidFill>
                  <a:srgbClr val="C00000"/>
                </a:solidFill>
              </a:rPr>
              <a:t>Otras aproximaciones para el estudio del </a:t>
            </a:r>
            <a:r>
              <a:rPr lang="es-UY" b="1" dirty="0" err="1" smtClean="0">
                <a:solidFill>
                  <a:srgbClr val="C00000"/>
                </a:solidFill>
              </a:rPr>
              <a:t>GC</a:t>
            </a:r>
            <a:r>
              <a:rPr lang="es-UY" b="1" dirty="0" smtClean="0">
                <a:solidFill>
                  <a:srgbClr val="C00000"/>
                </a:solidFill>
              </a:rPr>
              <a:t> genómico</a:t>
            </a:r>
            <a:endParaRPr lang="es-UY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i="1" dirty="0" smtClean="0">
                <a:solidFill>
                  <a:schemeClr val="tx2"/>
                </a:solidFill>
              </a:rPr>
              <a:t>Desnaturalización/</a:t>
            </a:r>
            <a:r>
              <a:rPr lang="es-UY" b="1" i="1" dirty="0" err="1" smtClean="0">
                <a:solidFill>
                  <a:schemeClr val="tx2"/>
                </a:solidFill>
              </a:rPr>
              <a:t>Renaturalización</a:t>
            </a:r>
            <a:r>
              <a:rPr lang="es-UY" b="1" i="1" dirty="0" smtClean="0">
                <a:solidFill>
                  <a:schemeClr val="tx2"/>
                </a:solidFill>
              </a:rPr>
              <a:t> del ADN</a:t>
            </a:r>
          </a:p>
          <a:p>
            <a:r>
              <a:rPr lang="es-UY" b="1" dirty="0" smtClean="0"/>
              <a:t>Cuando el ADN es sometido a pH extremos o alta </a:t>
            </a:r>
            <a:r>
              <a:rPr lang="es-UY" b="1" dirty="0" err="1" smtClean="0"/>
              <a:t>Temp</a:t>
            </a:r>
            <a:r>
              <a:rPr lang="es-UY" b="1" dirty="0" smtClean="0"/>
              <a:t>., se rompen los puentes de hidrógeno de la doble hélice.</a:t>
            </a:r>
          </a:p>
          <a:p>
            <a:r>
              <a:rPr lang="es-UY" b="1" dirty="0" smtClean="0"/>
              <a:t>Cuando se usa calor, se dice que el ADN se “derrite” (</a:t>
            </a:r>
            <a:r>
              <a:rPr lang="es-UY" b="1" dirty="0" err="1" smtClean="0"/>
              <a:t>melt</a:t>
            </a:r>
            <a:r>
              <a:rPr lang="es-UY" b="1" dirty="0" smtClean="0"/>
              <a:t>), y la </a:t>
            </a:r>
            <a:r>
              <a:rPr lang="es-UY" b="1" dirty="0" err="1" smtClean="0"/>
              <a:t>temp</a:t>
            </a:r>
            <a:r>
              <a:rPr lang="es-UY" b="1" dirty="0" smtClean="0"/>
              <a:t>. a la cual se separan las hebras, es la temperatura de transición, o </a:t>
            </a:r>
            <a:r>
              <a:rPr lang="es-UY" b="1" dirty="0" err="1" smtClean="0"/>
              <a:t>Tm.</a:t>
            </a:r>
            <a:endParaRPr lang="es-UY" b="1" dirty="0" smtClean="0"/>
          </a:p>
          <a:p>
            <a:endParaRPr lang="es-UY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Picture 4" descr="denatur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0331" y="1844824"/>
            <a:ext cx="5310103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660</Words>
  <Application>Microsoft Office PowerPoint</Application>
  <PresentationFormat>Presentación en pantalla (4:3)</PresentationFormat>
  <Paragraphs>78</Paragraphs>
  <Slides>23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5" baseType="lpstr">
      <vt:lpstr>Tema de Office</vt:lpstr>
      <vt:lpstr>Gráfico</vt:lpstr>
      <vt:lpstr>Evolución del Contenido en GC en procariotas</vt:lpstr>
      <vt:lpstr>Chargaff (1947)</vt:lpstr>
      <vt:lpstr>“Reglas de Chargaff” (1947)</vt:lpstr>
      <vt:lpstr>Trabajos en la Ultracentrífuga Analítica</vt:lpstr>
      <vt:lpstr>Trabajos en la Ultracentrífuga Analítica</vt:lpstr>
      <vt:lpstr>Ultracentrifugación</vt:lpstr>
      <vt:lpstr>Presentación de PowerPoint</vt:lpstr>
      <vt:lpstr>Otras aproximaciones para el estudio del GC genómico</vt:lpstr>
      <vt:lpstr>Presentación de PowerPoint</vt:lpstr>
      <vt:lpstr>Monitoreo de la  Desnaturalización/Renaturalización “Absorbancia” </vt:lpstr>
      <vt:lpstr>Presentación de PowerPoint</vt:lpstr>
      <vt:lpstr>Cada especie tiene Tm característico</vt:lpstr>
      <vt:lpstr>Contenido en GC% y Tm</vt:lpstr>
      <vt:lpstr>Contenido de GC genómico en procariotas</vt:lpstr>
      <vt:lpstr>Contribuciones de Sueoka</vt:lpstr>
      <vt:lpstr>Correlaciones composicionales entre las tres posiciones de los codones y el GC genómico (regiones intergénicas) en procariotas</vt:lpstr>
      <vt:lpstr>Presentación de PowerPoint</vt:lpstr>
      <vt:lpstr>Transiciones, transversiones</vt:lpstr>
      <vt:lpstr>Sesgo mutacional: </vt:lpstr>
      <vt:lpstr>Sesgo mutacional: </vt:lpstr>
      <vt:lpstr>Hipótesis</vt:lpstr>
      <vt:lpstr>Hipótesis</vt:lpstr>
      <vt:lpstr>En resumen...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Evolución del Contenido en GC</dc:title>
  <dc:creator>hmusto</dc:creator>
  <cp:lastModifiedBy>Héctor</cp:lastModifiedBy>
  <cp:revision>48</cp:revision>
  <dcterms:created xsi:type="dcterms:W3CDTF">2022-09-02T11:55:37Z</dcterms:created>
  <dcterms:modified xsi:type="dcterms:W3CDTF">2022-09-05T12:38:10Z</dcterms:modified>
</cp:coreProperties>
</file>